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0"/>
  </p:notesMasterIdLst>
  <p:sldIdLst>
    <p:sldId id="256" r:id="rId2"/>
    <p:sldId id="328" r:id="rId3"/>
    <p:sldId id="506" r:id="rId4"/>
    <p:sldId id="507" r:id="rId5"/>
    <p:sldId id="508" r:id="rId6"/>
    <p:sldId id="509" r:id="rId7"/>
    <p:sldId id="510" r:id="rId8"/>
    <p:sldId id="511" r:id="rId9"/>
    <p:sldId id="512" r:id="rId10"/>
    <p:sldId id="513" r:id="rId11"/>
    <p:sldId id="515" r:id="rId12"/>
    <p:sldId id="514" r:id="rId13"/>
    <p:sldId id="516" r:id="rId14"/>
    <p:sldId id="375" r:id="rId15"/>
    <p:sldId id="332" r:id="rId16"/>
    <p:sldId id="421" r:id="rId17"/>
    <p:sldId id="473" r:id="rId18"/>
    <p:sldId id="329" r:id="rId19"/>
  </p:sldIdLst>
  <p:sldSz cx="9144000" cy="6858000" type="screen4x3"/>
  <p:notesSz cx="6858000" cy="9144000"/>
  <p:embeddedFontLst>
    <p:embeddedFont>
      <p:font typeface="Quicksand" pitchFamily="2" charset="77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B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7C8A016-AEC4-40E9-8F70-4697B3856742}">
  <a:tblStyle styleId="{97C8A016-AEC4-40E9-8F70-4697B38567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2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1444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656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803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6727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19175" y="2876425"/>
            <a:ext cx="6680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cxnSp>
        <p:nvCxnSpPr>
          <p:cNvPr id="11" name="Google Shape;11;p2"/>
          <p:cNvCxnSpPr>
            <a:stCxn id="12" idx="4"/>
          </p:cNvCxnSpPr>
          <p:nvPr/>
        </p:nvCxnSpPr>
        <p:spPr>
          <a:xfrm>
            <a:off x="903750" y="3563700"/>
            <a:ext cx="0" cy="32943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769050" y="3294300"/>
            <a:ext cx="269400" cy="2694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30175" y="3710550"/>
            <a:ext cx="6927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903825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3"/>
          <p:cNvSpPr/>
          <p:nvPr/>
        </p:nvSpPr>
        <p:spPr>
          <a:xfrm>
            <a:off x="493600" y="3018850"/>
            <a:ext cx="820200" cy="82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903825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27;p5"/>
          <p:cNvSpPr/>
          <p:nvPr/>
        </p:nvSpPr>
        <p:spPr>
          <a:xfrm>
            <a:off x="808725" y="800750"/>
            <a:ext cx="190200" cy="19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769050" y="1861900"/>
            <a:ext cx="269400" cy="2694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165475" y="665975"/>
            <a:ext cx="6858000" cy="459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165498" y="1600200"/>
            <a:ext cx="68580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key color">
  <p:cSld name="BLANK_1">
    <p:bg>
      <p:bgPr>
        <a:solidFill>
          <a:srgbClr val="39C0BA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11"/>
          <p:cNvCxnSpPr/>
          <p:nvPr/>
        </p:nvCxnSpPr>
        <p:spPr>
          <a:xfrm>
            <a:off x="903825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1"/>
          <p:cNvSpPr/>
          <p:nvPr/>
        </p:nvSpPr>
        <p:spPr>
          <a:xfrm>
            <a:off x="808650" y="3333900"/>
            <a:ext cx="190200" cy="190200"/>
          </a:xfrm>
          <a:prstGeom prst="ellipse">
            <a:avLst/>
          </a:prstGeom>
          <a:solidFill>
            <a:srgbClr val="39C0BA"/>
          </a:solidFill>
          <a:ln w="952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2E3037"/>
                </a:solidFill>
              </a:defRPr>
            </a:lvl1pPr>
            <a:lvl2pPr lvl="1">
              <a:buNone/>
              <a:defRPr>
                <a:solidFill>
                  <a:srgbClr val="2E3037"/>
                </a:solidFill>
              </a:defRPr>
            </a:lvl2pPr>
            <a:lvl3pPr lvl="2">
              <a:buNone/>
              <a:defRPr>
                <a:solidFill>
                  <a:srgbClr val="2E3037"/>
                </a:solidFill>
              </a:defRPr>
            </a:lvl3pPr>
            <a:lvl4pPr lvl="3">
              <a:buNone/>
              <a:defRPr>
                <a:solidFill>
                  <a:srgbClr val="2E3037"/>
                </a:solidFill>
              </a:defRPr>
            </a:lvl4pPr>
            <a:lvl5pPr lvl="4">
              <a:buNone/>
              <a:defRPr>
                <a:solidFill>
                  <a:srgbClr val="2E3037"/>
                </a:solidFill>
              </a:defRPr>
            </a:lvl5pPr>
            <a:lvl6pPr lvl="5">
              <a:buNone/>
              <a:defRPr>
                <a:solidFill>
                  <a:srgbClr val="2E3037"/>
                </a:solidFill>
              </a:defRPr>
            </a:lvl6pPr>
            <a:lvl7pPr lvl="6">
              <a:buNone/>
              <a:defRPr>
                <a:solidFill>
                  <a:srgbClr val="2E3037"/>
                </a:solidFill>
              </a:defRPr>
            </a:lvl7pPr>
            <a:lvl8pPr lvl="7">
              <a:buNone/>
              <a:defRPr>
                <a:solidFill>
                  <a:srgbClr val="2E3037"/>
                </a:solidFill>
              </a:defRPr>
            </a:lvl8pPr>
            <a:lvl9pPr lvl="8">
              <a:buNone/>
              <a:defRPr>
                <a:solidFill>
                  <a:srgbClr val="2E3037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2E303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65475" y="665975"/>
            <a:ext cx="6858000" cy="4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65498" y="1600200"/>
            <a:ext cx="6858000" cy="49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barco/puc-react-vent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pt-br.reactjs.org/docs/refs-and-the-dom.html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t-br.reactjs.org/docs/hooks-faq.html#is-there-something-like-instance-variables" TargetMode="External"/><Relationship Id="rId2" Type="http://schemas.openxmlformats.org/officeDocument/2006/relationships/hyperlink" Target="https://reactjs.org/docs/refs-and-the-dom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319175" y="2876425"/>
            <a:ext cx="6680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React JS</a:t>
            </a:r>
          </a:p>
        </p:txBody>
      </p:sp>
      <p:sp>
        <p:nvSpPr>
          <p:cNvPr id="3" name="Google Shape;95;p15">
            <a:extLst>
              <a:ext uri="{FF2B5EF4-FFF2-40B4-BE49-F238E27FC236}">
                <a16:creationId xmlns:a16="http://schemas.microsoft.com/office/drawing/2014/main" id="{33759E29-F3F1-E34F-8BBA-814692C721B0}"/>
              </a:ext>
            </a:extLst>
          </p:cNvPr>
          <p:cNvSpPr txBox="1">
            <a:spLocks/>
          </p:cNvSpPr>
          <p:nvPr/>
        </p:nvSpPr>
        <p:spPr>
          <a:xfrm>
            <a:off x="1319175" y="3952225"/>
            <a:ext cx="69279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PUC Campinas.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1A2CC77-9BAD-1341-8108-F3EB9AC78FEB}"/>
              </a:ext>
            </a:extLst>
          </p:cNvPr>
          <p:cNvSpPr txBox="1"/>
          <p:nvPr/>
        </p:nvSpPr>
        <p:spPr>
          <a:xfrm>
            <a:off x="6730313" y="5761484"/>
            <a:ext cx="1511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rgbClr val="39C0BA"/>
                </a:solidFill>
                <a:latin typeface="Quicksand"/>
                <a:sym typeface="Quicksand"/>
              </a:rPr>
              <a:t>Aula</a:t>
            </a:r>
            <a:r>
              <a:rPr lang="pt-BR" sz="3600" dirty="0">
                <a:solidFill>
                  <a:srgbClr val="39C0BA"/>
                </a:solidFill>
                <a:latin typeface="Quicksand"/>
              </a:rPr>
              <a:t> 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endParaRPr lang="pt-BR" sz="2000" dirty="0"/>
          </a:p>
          <a:p>
            <a:pPr marL="38100" indent="0">
              <a:buNone/>
            </a:pPr>
            <a:r>
              <a:rPr lang="pt-BR" sz="2000" dirty="0"/>
              <a:t>O conceito de internacionalização ou i18n </a:t>
            </a:r>
            <a:r>
              <a:rPr lang="pt-BR" sz="2000" i="1" dirty="0"/>
              <a:t>(</a:t>
            </a:r>
            <a:r>
              <a:rPr lang="pt-BR" sz="2000" dirty="0"/>
              <a:t>que, por vezes, também é chamado de "Localização"</a:t>
            </a:r>
            <a:r>
              <a:rPr lang="pt-BR" sz="2000" i="1" dirty="0"/>
              <a:t>)</a:t>
            </a:r>
            <a:r>
              <a:rPr lang="pt-BR" sz="2000" dirty="0"/>
              <a:t> consiste no desenvolvimento e/ou adaptação de um produto para o idioma de um ou mais países. O acrônimo </a:t>
            </a:r>
            <a:r>
              <a:rPr lang="pt-BR" sz="2000" i="1" dirty="0"/>
              <a:t>"</a:t>
            </a:r>
            <a:r>
              <a:rPr lang="pt-BR" sz="2000" dirty="0"/>
              <a:t>i18n</a:t>
            </a:r>
            <a:r>
              <a:rPr lang="pt-BR" sz="2000" i="1" dirty="0"/>
              <a:t>"</a:t>
            </a:r>
            <a:r>
              <a:rPr lang="pt-BR" sz="2000" dirty="0"/>
              <a:t> origina-se do inglês "</a:t>
            </a:r>
            <a:r>
              <a:rPr lang="pt-BR" sz="2000" i="1" dirty="0" err="1"/>
              <a:t>internationalization</a:t>
            </a:r>
            <a:r>
              <a:rPr lang="pt-BR" sz="2000" dirty="0"/>
              <a:t>", onde 18 é o número de letras entre o primeiro </a:t>
            </a:r>
            <a:r>
              <a:rPr lang="pt-BR" sz="2000" i="1" dirty="0"/>
              <a:t>"</a:t>
            </a:r>
            <a:r>
              <a:rPr lang="pt-BR" sz="2000" dirty="0" err="1"/>
              <a:t>i</a:t>
            </a:r>
            <a:r>
              <a:rPr lang="pt-BR" sz="2000" i="1" dirty="0"/>
              <a:t>"</a:t>
            </a:r>
            <a:r>
              <a:rPr lang="pt-BR" sz="2000" dirty="0"/>
              <a:t> e o último </a:t>
            </a:r>
            <a:r>
              <a:rPr lang="pt-BR" sz="2000" i="1" dirty="0"/>
              <a:t>"</a:t>
            </a:r>
            <a:r>
              <a:rPr lang="pt-BR" sz="2000" dirty="0" err="1"/>
              <a:t>n</a:t>
            </a:r>
            <a:r>
              <a:rPr lang="pt-BR" sz="2000" i="1" dirty="0"/>
              <a:t>"</a:t>
            </a:r>
            <a:r>
              <a:rPr lang="pt-BR" sz="2000" dirty="0"/>
              <a:t>.</a:t>
            </a:r>
          </a:p>
          <a:p>
            <a:pPr marL="38100" indent="0">
              <a:buNone/>
            </a:pPr>
            <a:br>
              <a:rPr lang="pt-BR" sz="1600" dirty="0"/>
            </a:br>
            <a:endParaRPr lang="pt-BR" sz="16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10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I18n - </a:t>
            </a:r>
            <a:r>
              <a:rPr lang="pt-BR" i="1" dirty="0" err="1"/>
              <a:t>internationalization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04417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1791883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400" dirty="0"/>
              <a:t>A internacionalização de um produto não fabrica o produto novamente, somente adapta as mensagens do sistema à língua e à cultura locais. Isto é importante porque permite que o desenvolvedor de software respeite as particularidades de cada língua e cultura de cada país.</a:t>
            </a:r>
            <a:endParaRPr lang="pt-BR" sz="12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11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I18n - </a:t>
            </a:r>
            <a:r>
              <a:rPr lang="pt-BR" dirty="0" err="1"/>
              <a:t>internationalization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03491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000" dirty="0"/>
              <a:t>Com o conceito da internacionalização/Localização de uma aplicação, conseguimos atender um número maior de usuários tendo uma aplicação traduzida com base na língua e localização de nossos usuários.</a:t>
            </a:r>
          </a:p>
          <a:p>
            <a:pPr marL="38100" indent="0">
              <a:buNone/>
            </a:pPr>
            <a:endParaRPr lang="pt-BR" sz="2000" dirty="0"/>
          </a:p>
          <a:p>
            <a:pPr marL="38100" indent="0">
              <a:buNone/>
            </a:pPr>
            <a:r>
              <a:rPr lang="pt-BR" sz="2000" dirty="0"/>
              <a:t>Esse processo, com a utilização de bibliotecas já disponíveis no mercado foi </a:t>
            </a:r>
            <a:r>
              <a:rPr lang="pt-BR" sz="2000" b="1" dirty="0"/>
              <a:t>simplificado</a:t>
            </a:r>
            <a:r>
              <a:rPr lang="pt-BR" sz="2000" dirty="0"/>
              <a:t>.</a:t>
            </a:r>
          </a:p>
          <a:p>
            <a:pPr marL="38100" indent="0">
              <a:buNone/>
            </a:pPr>
            <a:endParaRPr lang="pt-BR" sz="16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12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I18n - </a:t>
            </a:r>
            <a:r>
              <a:rPr lang="pt-BR" dirty="0" err="1"/>
              <a:t>internationalization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00719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000" dirty="0"/>
              <a:t>Para a implementação do processo de i18n no </a:t>
            </a:r>
            <a:r>
              <a:rPr lang="pt-BR" sz="2000" dirty="0" err="1"/>
              <a:t>React</a:t>
            </a:r>
            <a:r>
              <a:rPr lang="pt-BR" sz="2000" dirty="0"/>
              <a:t>, iremos utilizar a seguinte biblioteca:</a:t>
            </a:r>
          </a:p>
          <a:p>
            <a:pPr marL="38100" indent="0">
              <a:buNone/>
            </a:pPr>
            <a:endParaRPr lang="pt-BR" sz="2000" dirty="0"/>
          </a:p>
          <a:p>
            <a:pPr marL="38100" indent="0">
              <a:buNone/>
            </a:pPr>
            <a:r>
              <a:rPr lang="pt-BR" sz="2000" dirty="0" err="1"/>
              <a:t>npm</a:t>
            </a:r>
            <a:r>
              <a:rPr lang="pt-BR" sz="2000" dirty="0"/>
              <a:t> </a:t>
            </a:r>
            <a:r>
              <a:rPr lang="pt-BR" sz="2000" dirty="0" err="1"/>
              <a:t>install</a:t>
            </a:r>
            <a:r>
              <a:rPr lang="pt-BR" sz="2000" dirty="0"/>
              <a:t> react-i18next i18next –</a:t>
            </a:r>
            <a:r>
              <a:rPr lang="pt-BR" sz="2000" dirty="0" err="1"/>
              <a:t>save</a:t>
            </a:r>
            <a:endParaRPr lang="pt-BR" sz="2000" dirty="0"/>
          </a:p>
          <a:p>
            <a:pPr marL="38100" indent="0">
              <a:buNone/>
            </a:pPr>
            <a:endParaRPr lang="pt-BR" sz="2000" dirty="0"/>
          </a:p>
          <a:p>
            <a:pPr marL="38100" indent="0">
              <a:buNone/>
            </a:pPr>
            <a:endParaRPr lang="pt-BR" sz="20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13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I18n – </a:t>
            </a:r>
            <a:r>
              <a:rPr lang="pt-BR" dirty="0" err="1"/>
              <a:t>internationalization</a:t>
            </a:r>
            <a:r>
              <a:rPr lang="pt-BR" dirty="0"/>
              <a:t> no </a:t>
            </a:r>
            <a:r>
              <a:rPr lang="pt-BR" dirty="0" err="1"/>
              <a:t>React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79005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-1527842" y="1870542"/>
            <a:ext cx="5122800" cy="3417133"/>
          </a:xfrm>
          <a:prstGeom prst="ellipse">
            <a:avLst/>
          </a:prstGeom>
          <a:noFill/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1165475" y="665975"/>
            <a:ext cx="6858000" cy="45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Hora de </a:t>
            </a:r>
            <a:r>
              <a:rPr lang="en" dirty="0" err="1"/>
              <a:t>colocar</a:t>
            </a:r>
            <a:r>
              <a:rPr lang="en" dirty="0"/>
              <a:t> a </a:t>
            </a:r>
            <a:r>
              <a:rPr lang="en" dirty="0" err="1"/>
              <a:t>mão</a:t>
            </a:r>
            <a:r>
              <a:rPr lang="en" dirty="0"/>
              <a:t> no </a:t>
            </a:r>
            <a:r>
              <a:rPr lang="en" dirty="0" err="1"/>
              <a:t>código</a:t>
            </a:r>
            <a:endParaRPr dirty="0">
              <a:solidFill>
                <a:srgbClr val="39C0BA"/>
              </a:solidFill>
            </a:endParaRPr>
          </a:p>
        </p:txBody>
      </p:sp>
      <p:sp>
        <p:nvSpPr>
          <p:cNvPr id="147" name="Google Shape;147;p21"/>
          <p:cNvSpPr txBox="1">
            <a:spLocks noGrp="1"/>
          </p:cNvSpPr>
          <p:nvPr>
            <p:ph type="body" idx="1"/>
          </p:nvPr>
        </p:nvSpPr>
        <p:spPr>
          <a:xfrm>
            <a:off x="3710572" y="2640967"/>
            <a:ext cx="5202549" cy="240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Trabalho 1 – </a:t>
            </a:r>
            <a:r>
              <a:rPr lang="pt-BR" dirty="0" err="1"/>
              <a:t>React</a:t>
            </a:r>
            <a:r>
              <a:rPr lang="pt-BR" dirty="0"/>
              <a:t> + </a:t>
            </a:r>
            <a:r>
              <a:rPr lang="pt-BR" dirty="0" err="1"/>
              <a:t>Typescript</a:t>
            </a:r>
            <a:endParaRPr lang="en-US" dirty="0"/>
          </a:p>
        </p:txBody>
      </p:sp>
      <p:sp>
        <p:nvSpPr>
          <p:cNvPr id="148" name="Google Shape;148;p21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0230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1800" dirty="0"/>
              <a:t>Foi solicitada por uma empresa a criação de uma </a:t>
            </a:r>
            <a:r>
              <a:rPr lang="pt-BR" sz="1800" dirty="0" err="1"/>
              <a:t>Landing</a:t>
            </a:r>
            <a:r>
              <a:rPr lang="pt-BR" sz="1800" dirty="0"/>
              <a:t> Page para realizar a captação de novos usuários para um aplicativo.</a:t>
            </a:r>
          </a:p>
          <a:p>
            <a:pPr marL="38100" indent="0">
              <a:buNone/>
            </a:pPr>
            <a:endParaRPr lang="pt-BR" sz="1800" dirty="0"/>
          </a:p>
          <a:p>
            <a:pPr marL="38100" indent="0">
              <a:buNone/>
            </a:pPr>
            <a:r>
              <a:rPr lang="pt-BR" sz="1800" dirty="0"/>
              <a:t>Essa </a:t>
            </a:r>
            <a:r>
              <a:rPr lang="pt-BR" sz="1800" dirty="0" err="1"/>
              <a:t>Landing</a:t>
            </a:r>
            <a:r>
              <a:rPr lang="pt-BR" sz="1800" dirty="0"/>
              <a:t> Page deve agregar as seguintes funcionalidades</a:t>
            </a:r>
          </a:p>
          <a:p>
            <a:pPr marL="38100" indent="0">
              <a:buNone/>
            </a:pPr>
            <a:endParaRPr lang="pt-BR" sz="1800" dirty="0"/>
          </a:p>
          <a:p>
            <a:pPr>
              <a:buFontTx/>
              <a:buChar char="-"/>
            </a:pPr>
            <a:r>
              <a:rPr lang="pt-BR" sz="1800" dirty="0"/>
              <a:t>Descrição em geral da ferramenta.</a:t>
            </a:r>
          </a:p>
          <a:p>
            <a:pPr>
              <a:buFontTx/>
              <a:buChar char="-"/>
            </a:pPr>
            <a:r>
              <a:rPr lang="pt-BR" sz="1800" dirty="0"/>
              <a:t>Formulário simples para captação/cadastro de novos usuários</a:t>
            </a:r>
          </a:p>
          <a:p>
            <a:pPr>
              <a:buFontTx/>
              <a:buChar char="-"/>
            </a:pPr>
            <a:r>
              <a:rPr lang="pt-BR" sz="1800" dirty="0"/>
              <a:t>Exibir uma lista com </a:t>
            </a:r>
            <a:r>
              <a:rPr lang="pt-BR" sz="1800" dirty="0" err="1"/>
              <a:t>review</a:t>
            </a:r>
            <a:r>
              <a:rPr lang="pt-BR" sz="1800" dirty="0"/>
              <a:t> de usuários</a:t>
            </a:r>
          </a:p>
          <a:p>
            <a:pPr>
              <a:buFontTx/>
              <a:buChar char="-"/>
            </a:pPr>
            <a:endParaRPr lang="pt-BR" sz="18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15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Aplicação:</a:t>
            </a:r>
          </a:p>
        </p:txBody>
      </p:sp>
    </p:spTree>
    <p:extLst>
      <p:ext uri="{BB962C8B-B14F-4D97-AF65-F5344CB8AC3E}">
        <p14:creationId xmlns:p14="http://schemas.microsoft.com/office/powerpoint/2010/main" val="3492732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42B14D8-18C4-B842-98BE-494F061E00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16</a:t>
            </a:fld>
            <a:endParaRPr lang="pt-BR"/>
          </a:p>
        </p:txBody>
      </p:sp>
      <p:pic>
        <p:nvPicPr>
          <p:cNvPr id="3" name="Imagem 2" descr="Texto&#10;&#10;Descrição gerada automaticamente">
            <a:extLst>
              <a:ext uri="{FF2B5EF4-FFF2-40B4-BE49-F238E27FC236}">
                <a16:creationId xmlns:a16="http://schemas.microsoft.com/office/drawing/2014/main" id="{96465387-4723-8B4A-B8EC-FDD508F76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520" y="529335"/>
            <a:ext cx="4880960" cy="579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544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945150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Cadastro de Usuários(</a:t>
            </a:r>
            <a:r>
              <a:rPr lang="pt-BR" sz="1600" dirty="0" err="1"/>
              <a:t>end-users</a:t>
            </a:r>
            <a:r>
              <a:rPr lang="pt-BR" sz="1600" dirty="0"/>
              <a:t>), Pedidos e Produtos – Poderá ser feito em memória ou reutilizando o server em </a:t>
            </a:r>
            <a:r>
              <a:rPr lang="pt-BR" sz="1600" dirty="0" err="1"/>
              <a:t>Node.js</a:t>
            </a:r>
            <a:r>
              <a:rPr lang="pt-BR" sz="1600" dirty="0"/>
              <a:t>: </a:t>
            </a:r>
            <a:r>
              <a:rPr lang="pt-BR" sz="1600" dirty="0">
                <a:hlinkClick r:id="rId2"/>
              </a:rPr>
              <a:t>https://github.com/dobarco/puc-react-vent</a:t>
            </a:r>
            <a:endParaRPr lang="pt-BR" sz="1600" dirty="0"/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Utilização da biblioteca </a:t>
            </a:r>
            <a:r>
              <a:rPr lang="pt-BR" sz="1600" dirty="0" err="1"/>
              <a:t>Axios</a:t>
            </a:r>
            <a:r>
              <a:rPr lang="pt-BR" sz="1600" dirty="0"/>
              <a:t>/i18n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Utilização de </a:t>
            </a:r>
            <a:r>
              <a:rPr lang="pt-BR" sz="1600" dirty="0" err="1"/>
              <a:t>React</a:t>
            </a:r>
            <a:r>
              <a:rPr lang="pt-BR" sz="1600" dirty="0"/>
              <a:t> </a:t>
            </a:r>
            <a:r>
              <a:rPr lang="pt-BR" sz="1600" dirty="0" err="1"/>
              <a:t>Hooks</a:t>
            </a:r>
            <a:r>
              <a:rPr lang="pt-BR" sz="1600" dirty="0"/>
              <a:t> (</a:t>
            </a:r>
            <a:r>
              <a:rPr lang="pt-BR" sz="1600" dirty="0" err="1"/>
              <a:t>useState</a:t>
            </a:r>
            <a:r>
              <a:rPr lang="pt-BR" sz="1600" dirty="0"/>
              <a:t>, </a:t>
            </a:r>
            <a:r>
              <a:rPr lang="pt-BR" sz="1600" dirty="0" err="1"/>
              <a:t>useReducer</a:t>
            </a:r>
            <a:r>
              <a:rPr lang="pt-BR" sz="1600" dirty="0"/>
              <a:t>, </a:t>
            </a:r>
            <a:r>
              <a:rPr lang="pt-BR" sz="1600" dirty="0" err="1"/>
              <a:t>useEffect</a:t>
            </a:r>
            <a:r>
              <a:rPr lang="pt-BR" sz="1600" dirty="0"/>
              <a:t>, </a:t>
            </a:r>
            <a:r>
              <a:rPr lang="pt-BR" sz="1600" dirty="0" err="1"/>
              <a:t>useCallback</a:t>
            </a:r>
            <a:r>
              <a:rPr lang="pt-BR" sz="1600" dirty="0"/>
              <a:t>, </a:t>
            </a:r>
            <a:r>
              <a:rPr lang="pt-BR" sz="1600" dirty="0" err="1"/>
              <a:t>useContext</a:t>
            </a:r>
            <a:r>
              <a:rPr lang="pt-BR" sz="1600" dirty="0"/>
              <a:t>) utilizar de acordo com a necessidade.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 err="1"/>
              <a:t>Tipagem</a:t>
            </a:r>
            <a:r>
              <a:rPr lang="pt-BR" sz="1600" dirty="0"/>
              <a:t> estática de variáveis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 err="1"/>
              <a:t>Renderização</a:t>
            </a:r>
            <a:r>
              <a:rPr lang="pt-BR" sz="1600" dirty="0"/>
              <a:t> de </a:t>
            </a:r>
            <a:r>
              <a:rPr lang="pt-BR" sz="1600" dirty="0" err="1"/>
              <a:t>reviews</a:t>
            </a:r>
            <a:r>
              <a:rPr lang="pt-BR" sz="1600" dirty="0"/>
              <a:t> de usuários.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 err="1"/>
              <a:t>Type</a:t>
            </a:r>
            <a:r>
              <a:rPr lang="pt-BR" sz="1600" dirty="0"/>
              <a:t> Alias/Interface para criação de variáveis utilizadas pela ferramenta.</a:t>
            </a:r>
          </a:p>
          <a:p>
            <a:pPr>
              <a:buFontTx/>
              <a:buChar char="-"/>
            </a:pPr>
            <a:endParaRPr lang="pt-BR" sz="1600" dirty="0"/>
          </a:p>
          <a:p>
            <a:pPr>
              <a:buFontTx/>
              <a:buChar char="-"/>
            </a:pPr>
            <a:r>
              <a:rPr lang="pt-BR" sz="1600" dirty="0"/>
              <a:t>Quebra correta de componentes e estruturação do projeto.</a:t>
            </a:r>
          </a:p>
          <a:p>
            <a:pPr>
              <a:buFontTx/>
              <a:buChar char="-"/>
            </a:pPr>
            <a:endParaRPr lang="pt-BR" sz="16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17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Features</a:t>
            </a:r>
            <a:r>
              <a:rPr lang="pt-BR"/>
              <a:t> Avaliadas</a:t>
            </a:r>
          </a:p>
        </p:txBody>
      </p:sp>
    </p:spTree>
    <p:extLst>
      <p:ext uri="{BB962C8B-B14F-4D97-AF65-F5344CB8AC3E}">
        <p14:creationId xmlns:p14="http://schemas.microsoft.com/office/powerpoint/2010/main" val="757716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5"/>
          <p:cNvSpPr txBox="1">
            <a:spLocks noGrp="1"/>
          </p:cNvSpPr>
          <p:nvPr>
            <p:ph type="ctrTitle" idx="4294967295"/>
          </p:nvPr>
        </p:nvSpPr>
        <p:spPr>
          <a:xfrm>
            <a:off x="1336100" y="1679850"/>
            <a:ext cx="73377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2E3037"/>
                </a:solidFill>
              </a:rPr>
              <a:t>OBRIGADO A TODOS!</a:t>
            </a:r>
            <a:endParaRPr sz="2200" b="1" dirty="0">
              <a:solidFill>
                <a:srgbClr val="2E3037"/>
              </a:solidFill>
            </a:endParaRPr>
          </a:p>
        </p:txBody>
      </p:sp>
      <p:sp>
        <p:nvSpPr>
          <p:cNvPr id="320" name="Google Shape;320;p35"/>
          <p:cNvSpPr txBox="1">
            <a:spLocks noGrp="1"/>
          </p:cNvSpPr>
          <p:nvPr>
            <p:ph type="subTitle" idx="4294967295"/>
          </p:nvPr>
        </p:nvSpPr>
        <p:spPr>
          <a:xfrm>
            <a:off x="1336100" y="3022650"/>
            <a:ext cx="7337700" cy="81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 err="1"/>
              <a:t>Perguntas</a:t>
            </a:r>
            <a:r>
              <a:rPr lang="en" sz="3600" b="1" dirty="0"/>
              <a:t>?</a:t>
            </a:r>
            <a:endParaRPr sz="3600" b="1" dirty="0">
              <a:solidFill>
                <a:srgbClr val="F3F3F3"/>
              </a:solidFill>
            </a:endParaRPr>
          </a:p>
        </p:txBody>
      </p:sp>
      <p:sp>
        <p:nvSpPr>
          <p:cNvPr id="321" name="Google Shape;321;p35"/>
          <p:cNvSpPr txBox="1">
            <a:spLocks noGrp="1"/>
          </p:cNvSpPr>
          <p:nvPr>
            <p:ph type="body" idx="4294967295"/>
          </p:nvPr>
        </p:nvSpPr>
        <p:spPr>
          <a:xfrm>
            <a:off x="1336100" y="3797025"/>
            <a:ext cx="7337700" cy="11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F3F3F3"/>
                </a:solidFill>
              </a:rPr>
              <a:t>You can find me at</a:t>
            </a:r>
          </a:p>
          <a:p>
            <a:pPr marL="0" lvl="0" indent="0">
              <a:buNone/>
            </a:pPr>
            <a:r>
              <a:rPr lang="pt-BR" sz="2200" dirty="0" err="1"/>
              <a:t>https</a:t>
            </a:r>
            <a:r>
              <a:rPr lang="pt-BR" sz="2200" dirty="0"/>
              <a:t>://</a:t>
            </a:r>
            <a:r>
              <a:rPr lang="pt-BR" sz="2200" dirty="0" err="1"/>
              <a:t>www.linkedin.com</a:t>
            </a:r>
            <a:r>
              <a:rPr lang="pt-BR" sz="2200" dirty="0"/>
              <a:t>/in/</a:t>
            </a:r>
            <a:r>
              <a:rPr lang="pt-BR" sz="2200" dirty="0" err="1"/>
              <a:t>rafaeldobarco</a:t>
            </a:r>
            <a:r>
              <a:rPr lang="pt-BR" sz="2200" dirty="0"/>
              <a:t>/</a:t>
            </a:r>
            <a:endParaRPr sz="2200" dirty="0">
              <a:solidFill>
                <a:srgbClr val="F3F3F3"/>
              </a:solidFill>
            </a:endParaRPr>
          </a:p>
        </p:txBody>
      </p:sp>
      <p:sp>
        <p:nvSpPr>
          <p:cNvPr id="322" name="Google Shape;322;p3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1FA70E97-0CAB-CA4E-A91E-CC66B27359E0}"/>
              </a:ext>
            </a:extLst>
          </p:cNvPr>
          <p:cNvSpPr txBox="1"/>
          <p:nvPr/>
        </p:nvSpPr>
        <p:spPr>
          <a:xfrm>
            <a:off x="1765738" y="27432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829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A3C6A8-9555-D943-B47C-B26583C08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Tópicos abordados durante a aula de hoje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7F1F46C-7064-2F40-AB3E-99A5644ED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97" y="1600200"/>
            <a:ext cx="6759303" cy="4967700"/>
          </a:xfrm>
        </p:spPr>
        <p:txBody>
          <a:bodyPr/>
          <a:lstStyle/>
          <a:p>
            <a:r>
              <a:rPr lang="pt-BR" sz="2400" dirty="0" err="1"/>
              <a:t>Typescript</a:t>
            </a:r>
            <a:r>
              <a:rPr lang="pt-BR" sz="2400" dirty="0"/>
              <a:t> + </a:t>
            </a:r>
            <a:r>
              <a:rPr lang="pt-BR" sz="2400" dirty="0" err="1"/>
              <a:t>React</a:t>
            </a:r>
            <a:endParaRPr lang="pt-BR" sz="2400" dirty="0"/>
          </a:p>
          <a:p>
            <a:r>
              <a:rPr lang="pt-BR" sz="2400" dirty="0" err="1"/>
              <a:t>useRef</a:t>
            </a:r>
            <a:r>
              <a:rPr lang="pt-BR" sz="2400" dirty="0"/>
              <a:t>() </a:t>
            </a:r>
            <a:r>
              <a:rPr lang="pt-BR" sz="2400" dirty="0" err="1"/>
              <a:t>Hook</a:t>
            </a:r>
            <a:endParaRPr lang="pt-BR" sz="2400" dirty="0"/>
          </a:p>
          <a:p>
            <a:r>
              <a:rPr lang="pt-BR" sz="2400" dirty="0"/>
              <a:t>I18n </a:t>
            </a:r>
          </a:p>
          <a:p>
            <a:r>
              <a:rPr lang="pt-BR" sz="2400" dirty="0"/>
              <a:t>Trabalho 1 – </a:t>
            </a:r>
            <a:r>
              <a:rPr lang="pt-BR" sz="2400" dirty="0" err="1"/>
              <a:t>Typescript</a:t>
            </a:r>
            <a:r>
              <a:rPr lang="pt-BR" sz="2400" dirty="0"/>
              <a:t> + </a:t>
            </a:r>
            <a:r>
              <a:rPr lang="pt-BR" sz="2400" dirty="0" err="1"/>
              <a:t>React</a:t>
            </a:r>
            <a:r>
              <a:rPr lang="pt-BR" sz="2400" dirty="0"/>
              <a:t> </a:t>
            </a:r>
          </a:p>
          <a:p>
            <a:r>
              <a:rPr lang="pt-BR" sz="2400" dirty="0"/>
              <a:t>End.</a:t>
            </a:r>
          </a:p>
          <a:p>
            <a:endParaRPr lang="pt-BR" sz="24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A56AF4C-2870-0143-8609-D4381DC73E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7655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useRef</a:t>
            </a:r>
            <a:r>
              <a:rPr lang="pt-BR" dirty="0"/>
              <a:t>()</a:t>
            </a:r>
            <a:endParaRPr dirty="0"/>
          </a:p>
        </p:txBody>
      </p:sp>
      <p:sp>
        <p:nvSpPr>
          <p:cNvPr id="96" name="Google Shape;96;p15"/>
          <p:cNvSpPr txBox="1"/>
          <p:nvPr/>
        </p:nvSpPr>
        <p:spPr>
          <a:xfrm>
            <a:off x="502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  <a:endParaRPr sz="3000" dirty="0">
              <a:solidFill>
                <a:srgbClr val="2E3037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4146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r>
              <a:rPr lang="pt-BR" sz="2400" dirty="0"/>
              <a:t>O </a:t>
            </a:r>
            <a:r>
              <a:rPr lang="pt-BR" sz="2400" dirty="0" err="1"/>
              <a:t>useRef</a:t>
            </a:r>
            <a:r>
              <a:rPr lang="pt-BR" sz="2400" dirty="0"/>
              <a:t> atua como uma função que retorna um objeto </a:t>
            </a:r>
            <a:r>
              <a:rPr lang="pt-BR" sz="2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</a:t>
            </a:r>
            <a:r>
              <a:rPr lang="pt-BR" sz="2400" dirty="0"/>
              <a:t> e recebe um argumento que inicializa a propriedade .</a:t>
            </a:r>
            <a:r>
              <a:rPr lang="pt-BR" sz="2400" dirty="0" err="1"/>
              <a:t>current</a:t>
            </a:r>
            <a:r>
              <a:rPr lang="pt-BR" sz="2400" dirty="0"/>
              <a:t> desse objeto. </a:t>
            </a:r>
          </a:p>
          <a:p>
            <a:pPr>
              <a:buFontTx/>
              <a:buChar char="-"/>
            </a:pPr>
            <a:endParaRPr lang="pt-BR" sz="2400" dirty="0"/>
          </a:p>
          <a:p>
            <a:pPr>
              <a:buFontTx/>
              <a:buChar char="-"/>
            </a:pPr>
            <a:endParaRPr lang="pt-BR" sz="24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23D9F9A-7F48-BA4B-BB1D-F59436AE4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839" y="4168665"/>
            <a:ext cx="6946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50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r>
              <a:rPr lang="pt-BR" sz="2400" dirty="0"/>
              <a:t>No exemplo abaixo, teremos acesso ao retorno do </a:t>
            </a:r>
            <a:r>
              <a:rPr lang="pt-BR" sz="2400" dirty="0" err="1"/>
              <a:t>hook</a:t>
            </a:r>
            <a:r>
              <a:rPr lang="pt-BR" sz="2400" dirty="0"/>
              <a:t> </a:t>
            </a:r>
            <a:r>
              <a:rPr lang="pt-BR" sz="2400" dirty="0" err="1"/>
              <a:t>useRef</a:t>
            </a:r>
            <a:r>
              <a:rPr lang="pt-BR" sz="2400" dirty="0"/>
              <a:t> através da variável </a:t>
            </a:r>
            <a:r>
              <a:rPr lang="pt-BR" sz="2400" dirty="0" err="1"/>
              <a:t>nomeInput</a:t>
            </a:r>
            <a:r>
              <a:rPr lang="pt-BR" sz="2400" dirty="0"/>
              <a:t>. </a:t>
            </a:r>
          </a:p>
          <a:p>
            <a:pPr>
              <a:buFontTx/>
              <a:buChar char="-"/>
            </a:pPr>
            <a:endParaRPr lang="pt-BR" sz="2400" dirty="0"/>
          </a:p>
          <a:p>
            <a:pPr>
              <a:buFontTx/>
              <a:buChar char="-"/>
            </a:pPr>
            <a:r>
              <a:rPr lang="pt-BR" sz="2400" dirty="0"/>
              <a:t>Com esse objeto é possível </a:t>
            </a:r>
            <a:r>
              <a:rPr lang="pt-BR" sz="24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acessar elementos DOM ou do React</a:t>
            </a:r>
            <a:r>
              <a:rPr lang="pt-BR" sz="2400" dirty="0"/>
              <a:t> e também </a:t>
            </a:r>
            <a:r>
              <a:rPr lang="pt-BR" sz="2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manter uma variável mutável em</a:t>
            </a:r>
            <a:r>
              <a:rPr lang="pt-BR" dirty="0">
                <a:hlinkClick r:id="rId3"/>
              </a:rPr>
              <a:t> </a:t>
            </a:r>
            <a:r>
              <a:rPr lang="pt-BR" sz="2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componentes funcionais</a:t>
            </a:r>
            <a:r>
              <a:rPr lang="pt-BR" sz="2400" dirty="0"/>
              <a:t> (similar a uma variável de instância em uma classe).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23D9F9A-7F48-BA4B-BB1D-F59436AE4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0508" y="5506225"/>
            <a:ext cx="6946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961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>
              <a:buFontTx/>
              <a:buChar char="-"/>
            </a:pPr>
            <a:r>
              <a:rPr lang="pt-BR" sz="2400" dirty="0"/>
              <a:t>Em componentes funcionais existe duas maneiras de manter dados entre as </a:t>
            </a:r>
            <a:r>
              <a:rPr lang="pt-BR" sz="2400" dirty="0" err="1"/>
              <a:t>renderizações</a:t>
            </a:r>
            <a:r>
              <a:rPr lang="pt-BR" sz="2400" dirty="0"/>
              <a:t>: em uma variável de estado ou com um ref. Cada atualização nas variáveis de estado causa uma nova </a:t>
            </a:r>
            <a:r>
              <a:rPr lang="pt-BR" sz="2400" dirty="0" err="1"/>
              <a:t>renderização</a:t>
            </a:r>
            <a:r>
              <a:rPr lang="pt-BR" sz="2400" dirty="0"/>
              <a:t> do componente, certo? O mesmo não acontece se usarmos </a:t>
            </a:r>
            <a:r>
              <a:rPr lang="pt-BR" sz="2400" dirty="0" err="1"/>
              <a:t>refs</a:t>
            </a:r>
            <a:r>
              <a:rPr lang="pt-BR" sz="2400" dirty="0"/>
              <a:t>, pois mudar propriedade </a:t>
            </a:r>
            <a:r>
              <a:rPr lang="pt-BR" sz="1800" dirty="0"/>
              <a:t>.</a:t>
            </a:r>
            <a:r>
              <a:rPr lang="pt-BR" sz="1800" dirty="0" err="1"/>
              <a:t>current</a:t>
            </a:r>
            <a:r>
              <a:rPr lang="pt-BR" sz="2400" dirty="0"/>
              <a:t> não causará uma nova </a:t>
            </a:r>
            <a:r>
              <a:rPr lang="pt-BR" sz="2400" dirty="0" err="1"/>
              <a:t>renderização</a:t>
            </a:r>
            <a:r>
              <a:rPr lang="pt-BR" sz="2400" dirty="0"/>
              <a:t>. </a:t>
            </a:r>
            <a:endParaRPr lang="pt-BR" sz="18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84453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7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0A22A626-2E4F-3244-B521-FC252EBE6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8119"/>
            <a:ext cx="9144000" cy="560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05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9853D2-364D-A344-9BF9-3C851D3AC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5475" y="1318918"/>
            <a:ext cx="6858000" cy="4967700"/>
          </a:xfrm>
        </p:spPr>
        <p:txBody>
          <a:bodyPr/>
          <a:lstStyle/>
          <a:p>
            <a:pPr marL="38100" indent="0">
              <a:buNone/>
            </a:pPr>
            <a:r>
              <a:rPr lang="pt-BR" sz="2400" dirty="0"/>
              <a:t>Cenários em que a utilização desse </a:t>
            </a:r>
            <a:r>
              <a:rPr lang="pt-BR" sz="2400" dirty="0" err="1"/>
              <a:t>hook</a:t>
            </a:r>
            <a:r>
              <a:rPr lang="pt-BR" sz="2400" dirty="0"/>
              <a:t> é recomendada:</a:t>
            </a:r>
          </a:p>
          <a:p>
            <a:pPr marL="38100" indent="0">
              <a:buNone/>
            </a:pPr>
            <a:endParaRPr lang="pt-BR" sz="2400" dirty="0"/>
          </a:p>
          <a:p>
            <a:r>
              <a:rPr lang="pt-BR" sz="2400" dirty="0"/>
              <a:t>Gerenciamento de foco, seleção de texto, ou reprodução de mídia.</a:t>
            </a:r>
          </a:p>
          <a:p>
            <a:endParaRPr lang="pt-BR" sz="2400" dirty="0"/>
          </a:p>
          <a:p>
            <a:r>
              <a:rPr lang="pt-BR" sz="2400" dirty="0"/>
              <a:t>Engatilhar animações imperativas.</a:t>
            </a:r>
          </a:p>
          <a:p>
            <a:endParaRPr lang="pt-BR" sz="2400" dirty="0"/>
          </a:p>
          <a:p>
            <a:r>
              <a:rPr lang="pt-BR" sz="2400" dirty="0"/>
              <a:t>Integração com bibliotecas DOM de terceiros.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228BE45-ED57-7E45-BADC-5C950A7441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8</a:t>
            </a:fld>
            <a:endParaRPr lang="pt-BR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83E84B9D-5038-0440-8455-B59EC7A77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UseRef</a:t>
            </a:r>
            <a:r>
              <a:rPr lang="pt-BR" dirty="0"/>
              <a:t>() </a:t>
            </a:r>
            <a:r>
              <a:rPr lang="pt-BR" dirty="0" err="1"/>
              <a:t>Hook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7029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1530175" y="3077050"/>
            <a:ext cx="6767100" cy="7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i18n</a:t>
            </a:r>
            <a:endParaRPr dirty="0"/>
          </a:p>
        </p:txBody>
      </p:sp>
      <p:sp>
        <p:nvSpPr>
          <p:cNvPr id="96" name="Google Shape;96;p15"/>
          <p:cNvSpPr txBox="1"/>
          <p:nvPr/>
        </p:nvSpPr>
        <p:spPr>
          <a:xfrm>
            <a:off x="502600" y="3039900"/>
            <a:ext cx="802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2E3037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  <a:endParaRPr sz="3000" dirty="0">
              <a:solidFill>
                <a:srgbClr val="2E3037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523157" y="6437775"/>
            <a:ext cx="5487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6861879"/>
      </p:ext>
    </p:extLst>
  </p:cSld>
  <p:clrMapOvr>
    <a:masterClrMapping/>
  </p:clrMapOvr>
</p:sld>
</file>

<file path=ppt/theme/theme1.xml><?xml version="1.0" encoding="utf-8"?>
<a:theme xmlns:a="http://schemas.openxmlformats.org/drawingml/2006/main" name="Elean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43781</TotalTime>
  <Words>610</Words>
  <Application>Microsoft Macintosh PowerPoint</Application>
  <PresentationFormat>Apresentação na tela (4:3)</PresentationFormat>
  <Paragraphs>90</Paragraphs>
  <Slides>18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1" baseType="lpstr">
      <vt:lpstr>Arial</vt:lpstr>
      <vt:lpstr>Quicksand</vt:lpstr>
      <vt:lpstr>Eleanor template</vt:lpstr>
      <vt:lpstr>React JS</vt:lpstr>
      <vt:lpstr>Tópicos abordados durante a aula de hoje</vt:lpstr>
      <vt:lpstr>useRef()</vt:lpstr>
      <vt:lpstr>UseRef() Hook</vt:lpstr>
      <vt:lpstr>UseRef() Hook</vt:lpstr>
      <vt:lpstr>UseRef() Hook</vt:lpstr>
      <vt:lpstr>UseRef() Hook</vt:lpstr>
      <vt:lpstr>UseRef() Hook</vt:lpstr>
      <vt:lpstr>i18n</vt:lpstr>
      <vt:lpstr>I18n - internationalization</vt:lpstr>
      <vt:lpstr>I18n - internationalization</vt:lpstr>
      <vt:lpstr>I18n - internationalization</vt:lpstr>
      <vt:lpstr>I18n – internationalization no React</vt:lpstr>
      <vt:lpstr>Hora de colocar a mão no código</vt:lpstr>
      <vt:lpstr>Aplicação:</vt:lpstr>
      <vt:lpstr>Apresentação do PowerPoint</vt:lpstr>
      <vt:lpstr>Features Avaliadas</vt:lpstr>
      <vt:lpstr>OBRIGADO A TODOS!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TALK  Angular</dc:title>
  <cp:lastModifiedBy>Rafael Rocha Amaral Novoa Dobarco</cp:lastModifiedBy>
  <cp:revision>394</cp:revision>
  <dcterms:modified xsi:type="dcterms:W3CDTF">2022-02-14T18:58:25Z</dcterms:modified>
</cp:coreProperties>
</file>